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83" r:id="rId2"/>
    <p:sldId id="295" r:id="rId3"/>
    <p:sldId id="297" r:id="rId4"/>
    <p:sldId id="296" r:id="rId5"/>
    <p:sldId id="300" r:id="rId6"/>
    <p:sldId id="301" r:id="rId7"/>
    <p:sldId id="299" r:id="rId8"/>
    <p:sldId id="298" r:id="rId9"/>
    <p:sldId id="302" r:id="rId10"/>
    <p:sldId id="303" r:id="rId11"/>
    <p:sldId id="304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515524" y="2569029"/>
            <a:ext cx="4801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Servlet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41A637-64D0-44F3-9FCE-EF36A4AA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初始化阶段：初始化分为装载和初始化两个子阶段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运行阶段：当有请求时</a:t>
            </a:r>
            <a:r>
              <a:rPr lang="en-US" altLang="zh-CN" dirty="0"/>
              <a:t>Servlet</a:t>
            </a:r>
            <a:r>
              <a:rPr lang="zh-CN" altLang="en-US" dirty="0"/>
              <a:t>会创建</a:t>
            </a:r>
            <a:r>
              <a:rPr lang="en-US" altLang="zh-CN" dirty="0" err="1"/>
              <a:t>HttpServletRequest</a:t>
            </a:r>
            <a:r>
              <a:rPr lang="zh-CN" altLang="en-US" dirty="0"/>
              <a:t>和</a:t>
            </a:r>
            <a:r>
              <a:rPr lang="en-US" altLang="zh-CN" dirty="0" err="1"/>
              <a:t>HttpServletResponse</a:t>
            </a:r>
            <a:r>
              <a:rPr lang="zh-CN" altLang="en-US" dirty="0"/>
              <a:t>对象，然后调用</a:t>
            </a:r>
            <a:r>
              <a:rPr lang="en-US" altLang="zh-CN" dirty="0"/>
              <a:t>service(</a:t>
            </a:r>
            <a:r>
              <a:rPr lang="en-US" altLang="zh-CN" dirty="0" err="1"/>
              <a:t>HttpServletRequest</a:t>
            </a:r>
            <a:r>
              <a:rPr lang="en-US" altLang="zh-CN" dirty="0"/>
              <a:t> request, </a:t>
            </a:r>
            <a:r>
              <a:rPr lang="en-US" altLang="zh-CN" dirty="0" err="1"/>
              <a:t>HttpServletResponse</a:t>
            </a:r>
            <a:r>
              <a:rPr lang="en-US" altLang="zh-CN" dirty="0"/>
              <a:t> response)</a:t>
            </a:r>
            <a:r>
              <a:rPr lang="zh-CN" altLang="en-US" dirty="0"/>
              <a:t>方法。</a:t>
            </a:r>
            <a:r>
              <a:rPr lang="en-US" altLang="zh-CN" dirty="0"/>
              <a:t>Service()</a:t>
            </a:r>
            <a:r>
              <a:rPr lang="zh-CN" altLang="en-US" dirty="0"/>
              <a:t>方法通过</a:t>
            </a:r>
            <a:r>
              <a:rPr lang="en-US" altLang="zh-CN" dirty="0"/>
              <a:t>request</a:t>
            </a:r>
            <a:r>
              <a:rPr lang="zh-CN" altLang="en-US" dirty="0"/>
              <a:t>对象获得请求对象的信息并加以处理，再由</a:t>
            </a:r>
            <a:r>
              <a:rPr lang="en-US" altLang="zh-CN" dirty="0"/>
              <a:t>response</a:t>
            </a:r>
            <a:r>
              <a:rPr lang="zh-CN" altLang="en-US" dirty="0"/>
              <a:t>对象对客户端做出响应。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消亡阶段：当</a:t>
            </a:r>
            <a:r>
              <a:rPr lang="en-US" altLang="zh-CN" dirty="0"/>
              <a:t>Servlet</a:t>
            </a:r>
            <a:r>
              <a:rPr lang="zh-CN" altLang="en-US" dirty="0"/>
              <a:t>应用被终止后，</a:t>
            </a:r>
            <a:r>
              <a:rPr lang="en-US" altLang="zh-CN" dirty="0"/>
              <a:t>Servlet</a:t>
            </a:r>
            <a:r>
              <a:rPr lang="zh-CN" altLang="en-US" dirty="0"/>
              <a:t>容器会调用</a:t>
            </a:r>
            <a:r>
              <a:rPr lang="en-US" altLang="zh-CN" dirty="0"/>
              <a:t>destroy()</a:t>
            </a:r>
            <a:r>
              <a:rPr lang="zh-CN" altLang="en-US" dirty="0"/>
              <a:t>方法对</a:t>
            </a:r>
            <a:r>
              <a:rPr lang="en-US" altLang="zh-CN" dirty="0"/>
              <a:t>Servlet</a:t>
            </a:r>
            <a:r>
              <a:rPr lang="zh-CN" altLang="en-US" dirty="0"/>
              <a:t>对象进行销毁动作。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60FE8-06F7-4A5C-8519-BEFC5190FA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4.3 Servlet</a:t>
            </a:r>
            <a:r>
              <a:rPr lang="zh-CN" altLang="en-US" dirty="0"/>
              <a:t>的生命令周期</a:t>
            </a:r>
          </a:p>
        </p:txBody>
      </p:sp>
    </p:spTree>
    <p:extLst>
      <p:ext uri="{BB962C8B-B14F-4D97-AF65-F5344CB8AC3E}">
        <p14:creationId xmlns:p14="http://schemas.microsoft.com/office/powerpoint/2010/main" val="354976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D77FB5-50EB-4E10-9BFF-E6C1935AA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Servlet</a:t>
            </a:r>
            <a:r>
              <a:rPr lang="zh-CN" altLang="en-US" dirty="0"/>
              <a:t>是</a:t>
            </a:r>
            <a:r>
              <a:rPr lang="en-US" altLang="zh-CN" dirty="0"/>
              <a:t>Java</a:t>
            </a:r>
            <a:r>
              <a:rPr lang="zh-CN" altLang="en-US" dirty="0"/>
              <a:t>代码，</a:t>
            </a:r>
            <a:r>
              <a:rPr lang="en-US" altLang="zh-CN" dirty="0"/>
              <a:t>JSP</a:t>
            </a:r>
            <a:r>
              <a:rPr lang="zh-CN" altLang="en-US" dirty="0"/>
              <a:t>是页面代码</a:t>
            </a:r>
            <a:endParaRPr lang="en-US" altLang="zh-CN" dirty="0"/>
          </a:p>
          <a:p>
            <a:r>
              <a:rPr lang="en-US" altLang="zh-CN" dirty="0"/>
              <a:t>Servlet</a:t>
            </a:r>
            <a:r>
              <a:rPr lang="zh-CN" altLang="en-US" dirty="0"/>
              <a:t>的运行速度快过</a:t>
            </a:r>
            <a:r>
              <a:rPr lang="en-US" altLang="zh-CN" dirty="0"/>
              <a:t>JSP</a:t>
            </a:r>
          </a:p>
          <a:p>
            <a:r>
              <a:rPr lang="en-US" altLang="zh-CN" dirty="0"/>
              <a:t>Servlet</a:t>
            </a:r>
            <a:r>
              <a:rPr lang="zh-CN" altLang="en-US" dirty="0"/>
              <a:t>需要手动编译，</a:t>
            </a:r>
            <a:r>
              <a:rPr lang="en-US" altLang="zh-CN" dirty="0"/>
              <a:t>JSP</a:t>
            </a:r>
            <a:r>
              <a:rPr lang="zh-CN" altLang="en-US" dirty="0"/>
              <a:t>由服务器自动编译</a:t>
            </a:r>
            <a:endParaRPr lang="en-US" altLang="zh-CN" dirty="0"/>
          </a:p>
          <a:p>
            <a:r>
              <a:rPr lang="zh-CN" altLang="en-US" dirty="0"/>
              <a:t>编辑</a:t>
            </a:r>
            <a:r>
              <a:rPr lang="en-US" altLang="zh-CN" dirty="0"/>
              <a:t>HTML</a:t>
            </a:r>
            <a:r>
              <a:rPr lang="zh-CN" altLang="en-US" dirty="0"/>
              <a:t>工具不支持编辑</a:t>
            </a:r>
            <a:r>
              <a:rPr lang="en-US" altLang="zh-CN"/>
              <a:t>Servlet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298E67-7B43-42A9-A378-5EAE78B549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4.5 Servlet</a:t>
            </a:r>
            <a:r>
              <a:rPr lang="zh-CN" altLang="en-US" dirty="0"/>
              <a:t>与</a:t>
            </a:r>
            <a:r>
              <a:rPr lang="en-US" altLang="zh-CN" dirty="0"/>
              <a:t>JSP</a:t>
            </a:r>
            <a:r>
              <a:rPr lang="zh-CN" altLang="en-US" dirty="0"/>
              <a:t>的比较</a:t>
            </a:r>
          </a:p>
        </p:txBody>
      </p:sp>
    </p:spTree>
    <p:extLst>
      <p:ext uri="{BB962C8B-B14F-4D97-AF65-F5344CB8AC3E}">
        <p14:creationId xmlns:p14="http://schemas.microsoft.com/office/powerpoint/2010/main" val="14836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是什么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39363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的技术特点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97680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的生命周期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11B9C-7BA5-4B08-A539-1BB01E33C3B0}"/>
              </a:ext>
            </a:extLst>
          </p:cNvPr>
          <p:cNvGrpSpPr/>
          <p:nvPr/>
        </p:nvGrpSpPr>
        <p:grpSpPr>
          <a:xfrm>
            <a:off x="1584258" y="3555997"/>
            <a:ext cx="8948941" cy="575106"/>
            <a:chOff x="1584258" y="1179445"/>
            <a:chExt cx="8948941" cy="575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51DACA-A4BD-4F3D-A978-634DD4F135D4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编写和部署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endPara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F8CC205-B7F8-437F-AB82-10F2CB2DF982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FE4549A-3DDF-492E-9FAD-A0BF6116655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04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3" name="直接连接符 29">
                <a:extLst>
                  <a:ext uri="{FF2B5EF4-FFF2-40B4-BE49-F238E27FC236}">
                    <a16:creationId xmlns:a16="http://schemas.microsoft.com/office/drawing/2014/main" id="{4C2695E8-CC81-433D-B011-364D26097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165FFE-9A0C-4B87-AADE-3BCCF397DC55}"/>
              </a:ext>
            </a:extLst>
          </p:cNvPr>
          <p:cNvGrpSpPr/>
          <p:nvPr/>
        </p:nvGrpSpPr>
        <p:grpSpPr>
          <a:xfrm>
            <a:off x="1584258" y="4314314"/>
            <a:ext cx="8948941" cy="575106"/>
            <a:chOff x="1584258" y="1179445"/>
            <a:chExt cx="8948941" cy="57510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326AA4-3614-452C-B309-A1A950E39401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Servlet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与</a:t>
              </a:r>
              <a:r>
                <a:rPr lang="en-US" altLang="zh-CN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JSP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的比较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4EEDB2B-C6A1-44A8-AC12-171A26CAE5CD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F04FF4A-1E4B-4FAD-8735-7BACC738CCBB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05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8" name="直接连接符 29">
                <a:extLst>
                  <a:ext uri="{FF2B5EF4-FFF2-40B4-BE49-F238E27FC236}">
                    <a16:creationId xmlns:a16="http://schemas.microsoft.com/office/drawing/2014/main" id="{B4C75FD7-58C4-4BF7-BC92-457F58E70C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C3497E-C7B5-4E89-B6CF-EF0BBAE6E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Servlet</a:t>
            </a:r>
            <a:r>
              <a:rPr lang="zh-CN" altLang="en-US" dirty="0"/>
              <a:t>（</a:t>
            </a:r>
            <a:r>
              <a:rPr lang="en-US" altLang="zh-CN" dirty="0"/>
              <a:t>Server Applet</a:t>
            </a:r>
            <a:r>
              <a:rPr lang="zh-CN" altLang="en-US" dirty="0"/>
              <a:t>）是</a:t>
            </a:r>
            <a:r>
              <a:rPr lang="en-US" altLang="zh-CN" dirty="0"/>
              <a:t>Java Servlet</a:t>
            </a:r>
            <a:r>
              <a:rPr lang="zh-CN" altLang="en-US" dirty="0"/>
              <a:t>的简称，称为小服务程序或服务连接器，用</a:t>
            </a:r>
            <a:r>
              <a:rPr lang="en-US" altLang="zh-CN" dirty="0"/>
              <a:t>Java</a:t>
            </a:r>
            <a:r>
              <a:rPr lang="zh-CN" altLang="en-US" dirty="0"/>
              <a:t>编写的服务器端程序，主要功能在于交互式地浏览和修改数据，生成动态</a:t>
            </a:r>
            <a:r>
              <a:rPr lang="en-US" altLang="zh-CN" dirty="0"/>
              <a:t>Web</a:t>
            </a:r>
            <a:r>
              <a:rPr lang="zh-CN" altLang="en-US" dirty="0"/>
              <a:t>内容。</a:t>
            </a:r>
            <a:endParaRPr lang="en-US" altLang="zh-CN" dirty="0"/>
          </a:p>
          <a:p>
            <a:r>
              <a:rPr lang="en-US" altLang="zh-CN" dirty="0"/>
              <a:t>Tomcat </a:t>
            </a:r>
            <a:r>
              <a:rPr lang="zh-CN" altLang="en-US" dirty="0"/>
              <a:t>的容器等级中，</a:t>
            </a:r>
            <a:r>
              <a:rPr lang="en-US" altLang="zh-CN" dirty="0"/>
              <a:t>Context </a:t>
            </a:r>
            <a:r>
              <a:rPr lang="zh-CN" altLang="en-US" dirty="0"/>
              <a:t>容器是直接管理 </a:t>
            </a:r>
            <a:r>
              <a:rPr lang="en-US" altLang="zh-CN" dirty="0"/>
              <a:t>Servlet </a:t>
            </a:r>
            <a:r>
              <a:rPr lang="zh-CN" altLang="en-US" dirty="0"/>
              <a:t>在容器中的包装类 </a:t>
            </a:r>
            <a:r>
              <a:rPr lang="en-US" altLang="zh-CN" dirty="0"/>
              <a:t>Wrapper</a:t>
            </a:r>
            <a:r>
              <a:rPr lang="zh-CN" altLang="en-US" dirty="0"/>
              <a:t>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DFC66-1759-48D5-AC9D-9BB2AF828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81199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C3497E-C7B5-4E89-B6CF-EF0BBAE6E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 从下图可以看出 </a:t>
            </a:r>
            <a:r>
              <a:rPr lang="en-US" altLang="zh-CN" dirty="0"/>
              <a:t>Tomcat </a:t>
            </a:r>
            <a:r>
              <a:rPr lang="zh-CN" altLang="en-US" dirty="0"/>
              <a:t>的容器分为四个等级，真正管理 </a:t>
            </a:r>
            <a:r>
              <a:rPr lang="en-US" altLang="zh-CN" dirty="0"/>
              <a:t>Servlet </a:t>
            </a:r>
            <a:r>
              <a:rPr lang="zh-CN" altLang="en-US" dirty="0"/>
              <a:t>的容器是 </a:t>
            </a:r>
            <a:r>
              <a:rPr lang="en-US" altLang="zh-CN" dirty="0"/>
              <a:t>Context </a:t>
            </a:r>
            <a:r>
              <a:rPr lang="zh-CN" altLang="en-US" dirty="0"/>
              <a:t>容器，一个 </a:t>
            </a:r>
            <a:r>
              <a:rPr lang="en-US" altLang="zh-CN" dirty="0"/>
              <a:t>Context </a:t>
            </a:r>
            <a:r>
              <a:rPr lang="zh-CN" altLang="en-US" dirty="0"/>
              <a:t>对应一个 </a:t>
            </a:r>
            <a:r>
              <a:rPr lang="en-US" altLang="zh-CN" dirty="0"/>
              <a:t>Web </a:t>
            </a:r>
            <a:r>
              <a:rPr lang="zh-CN" altLang="en-US" dirty="0"/>
              <a:t>工程。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DFC66-1759-48D5-AC9D-9BB2AF828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是什么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510B5D-16C4-493E-ACE2-1D56B00A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71" y="2395886"/>
            <a:ext cx="52624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0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DFC66-1759-48D5-AC9D-9BB2AF828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是什么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76E21-ACAD-4F17-AB17-689C7160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4" y="1270420"/>
            <a:ext cx="11052000" cy="51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1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5EED59-5382-4E61-940F-E00FF6188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Tomcat</a:t>
            </a:r>
            <a:r>
              <a:rPr lang="zh-CN" altLang="en-US" dirty="0"/>
              <a:t>将</a:t>
            </a:r>
            <a:r>
              <a:rPr lang="en-US" altLang="zh-CN" dirty="0"/>
              <a:t>http</a:t>
            </a:r>
            <a:r>
              <a:rPr lang="zh-CN" altLang="en-US" dirty="0"/>
              <a:t>请求文本接收并解析，然后封装成</a:t>
            </a:r>
            <a:r>
              <a:rPr lang="en-US" altLang="zh-CN" dirty="0" err="1"/>
              <a:t>HttpServletRequest</a:t>
            </a:r>
            <a:r>
              <a:rPr lang="zh-CN" altLang="en-US" dirty="0"/>
              <a:t>类型的</a:t>
            </a:r>
            <a:r>
              <a:rPr lang="en-US" altLang="zh-CN" dirty="0"/>
              <a:t>request</a:t>
            </a:r>
            <a:r>
              <a:rPr lang="zh-CN" altLang="en-US" dirty="0"/>
              <a:t>对象，所有的</a:t>
            </a:r>
            <a:r>
              <a:rPr lang="en-US" altLang="zh-CN" dirty="0"/>
              <a:t>HTTP</a:t>
            </a:r>
            <a:r>
              <a:rPr lang="zh-CN" altLang="en-US" dirty="0"/>
              <a:t>头数据读可以通过</a:t>
            </a:r>
            <a:r>
              <a:rPr lang="en-US" altLang="zh-CN" dirty="0"/>
              <a:t>request</a:t>
            </a:r>
            <a:r>
              <a:rPr lang="zh-CN" altLang="en-US" dirty="0"/>
              <a:t>对象调用对应的方法查询到。</a:t>
            </a:r>
            <a:endParaRPr lang="en-US" altLang="zh-CN" dirty="0"/>
          </a:p>
          <a:p>
            <a:r>
              <a:rPr lang="en-US" altLang="zh-CN" dirty="0"/>
              <a:t>Tomcat</a:t>
            </a:r>
            <a:r>
              <a:rPr lang="zh-CN" altLang="en-US" dirty="0"/>
              <a:t>同时会要响应的信息封装为</a:t>
            </a:r>
            <a:r>
              <a:rPr lang="en-US" altLang="zh-CN" dirty="0" err="1"/>
              <a:t>HttpServletResponse</a:t>
            </a:r>
            <a:r>
              <a:rPr lang="zh-CN" altLang="en-US" dirty="0"/>
              <a:t>类型的</a:t>
            </a:r>
            <a:r>
              <a:rPr lang="en-US" altLang="zh-CN" dirty="0"/>
              <a:t>response</a:t>
            </a:r>
            <a:r>
              <a:rPr lang="zh-CN" altLang="en-US" dirty="0"/>
              <a:t>对象，通过设置</a:t>
            </a:r>
            <a:r>
              <a:rPr lang="en-US" altLang="zh-CN" dirty="0"/>
              <a:t>response</a:t>
            </a:r>
            <a:r>
              <a:rPr lang="zh-CN" altLang="en-US" dirty="0"/>
              <a:t>属性就可以控制要输出到浏览器的内容，然后将</a:t>
            </a:r>
            <a:r>
              <a:rPr lang="en-US" altLang="zh-CN" dirty="0"/>
              <a:t>response</a:t>
            </a:r>
            <a:r>
              <a:rPr lang="zh-CN" altLang="en-US" dirty="0"/>
              <a:t>交给</a:t>
            </a:r>
            <a:r>
              <a:rPr lang="en-US" altLang="zh-CN" dirty="0"/>
              <a:t>tomcat</a:t>
            </a:r>
            <a:r>
              <a:rPr lang="zh-CN" altLang="en-US" dirty="0"/>
              <a:t>，</a:t>
            </a:r>
            <a:r>
              <a:rPr lang="en-US" altLang="zh-CN" dirty="0"/>
              <a:t>tomcat</a:t>
            </a:r>
            <a:r>
              <a:rPr lang="zh-CN" altLang="en-US" dirty="0"/>
              <a:t>就会将其变成响应文本的格式发送给浏览器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92965E-CFFB-4A8A-ACB5-443DDB676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65687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DFC66-1759-48D5-AC9D-9BB2AF828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是什么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F574A7-CFEE-454B-8D20-CAE2E5D4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22" y="1202267"/>
            <a:ext cx="9525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3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C3497E-C7B5-4E89-B6CF-EF0BBAE6E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对客户端发送的数据进行读取和拦截</a:t>
            </a:r>
            <a:endParaRPr lang="en-US" altLang="zh-CN" dirty="0"/>
          </a:p>
          <a:p>
            <a:r>
              <a:rPr lang="zh-CN" altLang="en-US" dirty="0"/>
              <a:t>读取客户端请求的隐含数据</a:t>
            </a:r>
            <a:endParaRPr lang="en-US" altLang="zh-CN" dirty="0"/>
          </a:p>
          <a:p>
            <a:r>
              <a:rPr lang="zh-CN" altLang="en-US" dirty="0"/>
              <a:t>运行结果或者生成结果</a:t>
            </a:r>
            <a:endParaRPr lang="en-US" altLang="zh-CN" dirty="0"/>
          </a:p>
          <a:p>
            <a:r>
              <a:rPr lang="zh-CN" altLang="en-US" dirty="0"/>
              <a:t>发送响应的数据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DFC66-1759-48D5-AC9D-9BB2AF828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Servlet</a:t>
            </a:r>
            <a:r>
              <a:rPr lang="zh-CN" altLang="en-US" dirty="0"/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127548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F50AEE-8B33-4251-AED7-F0A2254C9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高效率</a:t>
            </a:r>
            <a:endParaRPr lang="en-US" altLang="zh-CN" dirty="0"/>
          </a:p>
          <a:p>
            <a:r>
              <a:rPr lang="zh-CN" altLang="en-US" dirty="0"/>
              <a:t>简单方便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774BF-06D8-43D4-A7CA-B85851474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4.2 Servlet</a:t>
            </a:r>
            <a:r>
              <a:rPr lang="zh-CN" altLang="en-US" dirty="0"/>
              <a:t>的技术特点</a:t>
            </a:r>
          </a:p>
        </p:txBody>
      </p:sp>
    </p:spTree>
    <p:extLst>
      <p:ext uri="{BB962C8B-B14F-4D97-AF65-F5344CB8AC3E}">
        <p14:creationId xmlns:p14="http://schemas.microsoft.com/office/powerpoint/2010/main" val="215649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1539</TotalTime>
  <Words>397</Words>
  <Application>Microsoft Office PowerPoint</Application>
  <PresentationFormat>宽屏</PresentationFormat>
  <Paragraphs>43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汉仪趣黑W</vt:lpstr>
      <vt:lpstr>迷你简准圆</vt:lpstr>
      <vt:lpstr>微软雅黑</vt:lpstr>
      <vt:lpstr>Arial</vt:lpstr>
      <vt:lpstr>Century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hello</cp:lastModifiedBy>
  <cp:revision>161</cp:revision>
  <dcterms:created xsi:type="dcterms:W3CDTF">2017-07-05T04:53:15Z</dcterms:created>
  <dcterms:modified xsi:type="dcterms:W3CDTF">2018-08-19T03:54:47Z</dcterms:modified>
</cp:coreProperties>
</file>